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39"/>
  </p:notesMasterIdLst>
  <p:handoutMasterIdLst>
    <p:handoutMasterId r:id="rId40"/>
  </p:handoutMasterIdLst>
  <p:sldIdLst>
    <p:sldId id="289" r:id="rId2"/>
    <p:sldId id="258" r:id="rId3"/>
    <p:sldId id="415" r:id="rId4"/>
    <p:sldId id="282" r:id="rId5"/>
    <p:sldId id="260" r:id="rId6"/>
    <p:sldId id="416" r:id="rId7"/>
    <p:sldId id="417" r:id="rId8"/>
    <p:sldId id="418" r:id="rId9"/>
    <p:sldId id="420" r:id="rId10"/>
    <p:sldId id="421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37" r:id="rId27"/>
    <p:sldId id="438" r:id="rId28"/>
    <p:sldId id="439" r:id="rId29"/>
    <p:sldId id="440" r:id="rId30"/>
    <p:sldId id="441" r:id="rId31"/>
    <p:sldId id="443" r:id="rId32"/>
    <p:sldId id="442" r:id="rId33"/>
    <p:sldId id="444" r:id="rId34"/>
    <p:sldId id="445" r:id="rId35"/>
    <p:sldId id="446" r:id="rId36"/>
    <p:sldId id="447" r:id="rId37"/>
    <p:sldId id="448" r:id="rId38"/>
  </p:sldIdLst>
  <p:sldSz cx="9144000" cy="6858000" type="screen4x3"/>
  <p:notesSz cx="6805613" cy="9939338"/>
  <p:embeddedFontLst>
    <p:embeddedFont>
      <p:font typeface="Tahoma" pitchFamily="34" charset="0"/>
      <p:regular r:id="rId41"/>
      <p:bold r:id="rId42"/>
    </p:embeddedFont>
    <p:embeddedFont>
      <p:font typeface="맑은 고딕" pitchFamily="50" charset="-127"/>
      <p:regular r:id="rId43"/>
      <p:bold r:id="rId44"/>
    </p:embeddedFont>
    <p:embeddedFont>
      <p:font typeface="HY견고딕" pitchFamily="18" charset="-127"/>
      <p:regular r:id="rId45"/>
    </p:embeddedFont>
    <p:embeddedFont>
      <p:font typeface="Cambria Math" pitchFamily="18" charset="0"/>
      <p:regular r:id="rId46"/>
    </p:embeddedFont>
    <p:embeddedFont>
      <p:font typeface="나눔손글씨 펜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>
        <p:scale>
          <a:sx n="100" d="100"/>
          <a:sy n="100" d="100"/>
        </p:scale>
        <p:origin x="-135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2018-02-22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준지도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학습과 전이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표현의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표현의 가시화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현대 기계 학습의 중요한 추세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블랙박스로 간주되던 신경망의 내부를 가시화하여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성능에 대한 통찰력을 얻고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구조나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매개변수를 </a:t>
            </a:r>
            <a:r>
              <a:rPr lang="ko-KR" altLang="en-US" dirty="0" smtClean="0"/>
              <a:t>최적화하는 데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준지도 학습 또는 전이 학습을 </a:t>
            </a:r>
            <a:r>
              <a:rPr lang="ko-KR" altLang="en-US" dirty="0" smtClean="0"/>
              <a:t>설계하는 데 </a:t>
            </a:r>
            <a:r>
              <a:rPr lang="ko-KR" altLang="en-US" dirty="0" smtClean="0"/>
              <a:t>길잡이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636912"/>
            <a:ext cx="7928223" cy="319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0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필터의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신경망 내부 표현을 가시화 하는 여러 가지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 가시화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가시화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역투영</a:t>
            </a:r>
            <a:r>
              <a:rPr lang="ko-KR" altLang="en-US" dirty="0" smtClean="0"/>
              <a:t> 가시화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46698"/>
            <a:ext cx="6004357" cy="360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0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필터의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필터의 가시화 예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7-6])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관찰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첫 번째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층에서는 에지나 </a:t>
            </a:r>
            <a:r>
              <a:rPr lang="ko-KR" altLang="en-US" dirty="0" err="1" smtClean="0"/>
              <a:t>블롭이</a:t>
            </a:r>
            <a:r>
              <a:rPr lang="ko-KR" altLang="en-US" dirty="0" smtClean="0"/>
              <a:t> 주로 나타남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영상의 종류에 무관하게 나타나는 일반적인 현상으로 밝혀짐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8" y="1484784"/>
            <a:ext cx="46052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4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맵의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가시화 도구 예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7-7])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층과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마우스로 쉽게 선택할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선택된 녹색 </a:t>
            </a:r>
            <a:r>
              <a:rPr lang="ko-KR" altLang="en-US" dirty="0" err="1" smtClean="0"/>
              <a:t>맵에서는</a:t>
            </a:r>
            <a:r>
              <a:rPr lang="ko-KR" altLang="en-US" dirty="0" smtClean="0"/>
              <a:t> 고양이 얼굴이 활성화되었음을 알 수 있</a:t>
            </a:r>
            <a:r>
              <a:rPr lang="ko-KR" altLang="en-US" dirty="0"/>
              <a:t>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6418406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5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맵의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/>
              <a:t>다른 영상을 입력해도 녹색 특징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얼굴 부위가 활성화됨을 확인할 수 있음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00808"/>
            <a:ext cx="747538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공간으로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역투영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가시화의 두 가지 방식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앞의 두 가지 가시화 기법은 전방 계산 과정에서 발생하는 필터 또는 특징 </a:t>
                </a:r>
                <a:r>
                  <a:rPr lang="ko-KR" altLang="en-US" dirty="0" err="1" smtClean="0"/>
                  <a:t>맵을</a:t>
                </a:r>
                <a:r>
                  <a:rPr lang="ko-KR" altLang="en-US" dirty="0" smtClean="0"/>
                  <a:t> 보여줌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역투영</a:t>
                </a:r>
                <a:r>
                  <a:rPr lang="ko-KR" altLang="en-US" dirty="0" smtClean="0"/>
                  <a:t> 기법은 특정 </a:t>
                </a:r>
                <a:r>
                  <a:rPr lang="ko-KR" altLang="en-US" dirty="0" err="1" smtClean="0"/>
                  <a:t>노드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뉴런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</a:t>
                </a:r>
                <a:r>
                  <a:rPr lang="ko-KR" altLang="en-US" dirty="0" smtClean="0"/>
                  <a:t>활성화하는 입력 공간의 신호를 알아내어 보여줌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최적화를 이용한 </a:t>
                </a:r>
                <a:r>
                  <a:rPr lang="ko-KR" altLang="en-US" dirty="0" err="1" smtClean="0"/>
                  <a:t>역투영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관찰 대상 </a:t>
                </a:r>
                <a:r>
                  <a:rPr lang="ko-KR" altLang="en-US" dirty="0" err="1" smtClean="0"/>
                  <a:t>노드를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라 하고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 smtClean="0"/>
                  <a:t>를 영상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입력되었을 때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활성값이라</a:t>
                </a:r>
                <a:r>
                  <a:rPr lang="ko-KR" altLang="en-US" dirty="0" smtClean="0"/>
                  <a:t> 하면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역투영</a:t>
                </a:r>
                <a:r>
                  <a:rPr lang="ko-KR" altLang="en-US" dirty="0" smtClean="0"/>
                  <a:t> 문제는 식 </a:t>
                </a:r>
                <a:r>
                  <a:rPr lang="en-US" altLang="ko-KR" dirty="0" smtClean="0"/>
                  <a:t>(7.1)</a:t>
                </a:r>
                <a:r>
                  <a:rPr lang="ko-KR" altLang="en-US" dirty="0" smtClean="0"/>
                  <a:t>로 표현됨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(7.1)</a:t>
                </a:r>
                <a:r>
                  <a:rPr lang="ko-KR" altLang="en-US" dirty="0" smtClean="0"/>
                  <a:t>의 최적화 문제를 식 </a:t>
                </a:r>
                <a:r>
                  <a:rPr lang="en-US" altLang="ko-KR" dirty="0" smtClean="0"/>
                  <a:t>(7.2)</a:t>
                </a:r>
                <a:r>
                  <a:rPr lang="ko-KR" altLang="en-US" dirty="0" smtClean="0"/>
                  <a:t>의 경사 </a:t>
                </a:r>
                <a:r>
                  <a:rPr lang="ko-KR" altLang="en-US" dirty="0" err="1" smtClean="0"/>
                  <a:t>상승법으로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풂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난수</a:t>
                </a:r>
                <a:r>
                  <a:rPr lang="ko-KR" altLang="en-US" dirty="0" smtClean="0"/>
                  <a:t> 영상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r>
                  <a:rPr lang="ko-KR" altLang="en-US" dirty="0" smtClean="0"/>
                  <a:t>실제로는 여러 가지 규제 기법을 적용하여 </a:t>
                </a:r>
                <a:r>
                  <a:rPr lang="ko-KR" altLang="en-US" dirty="0" smtClean="0"/>
                  <a:t>풂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규제 함수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7-7]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“gradient ascent”</a:t>
                </a:r>
                <a:r>
                  <a:rPr lang="ko-KR" altLang="en-US" dirty="0" smtClean="0"/>
                  <a:t>라 쓰인 영역이 이렇게 찾은 영상을 보여줌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6192688" cy="52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59" y="4149080"/>
            <a:ext cx="5372609" cy="58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59" y="5301208"/>
            <a:ext cx="5660641" cy="58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90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공간으로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역투영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 smtClean="0"/>
              <a:t>디컨볼루션을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역투영</a:t>
            </a:r>
            <a:endParaRPr lang="en-US" altLang="ko-KR" dirty="0"/>
          </a:p>
          <a:p>
            <a:pPr lvl="1"/>
            <a:r>
              <a:rPr lang="ko-KR" altLang="en-US" dirty="0" smtClean="0"/>
              <a:t>입력 영상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ko-KR" altLang="en-US" dirty="0" smtClean="0"/>
              <a:t>를 주고 관찰 대상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ko-KR" altLang="en-US" dirty="0" smtClean="0"/>
              <a:t>를 지정하면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ko-KR" altLang="en-US" dirty="0" smtClean="0"/>
              <a:t>가 속한 층에서 출발하여 </a:t>
            </a:r>
            <a:r>
              <a:rPr lang="ko-KR" altLang="en-US" dirty="0" err="1" smtClean="0"/>
              <a:t>디컨볼루션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컨볼루션의</a:t>
            </a:r>
            <a:r>
              <a:rPr lang="ko-KR" altLang="en-US" dirty="0" smtClean="0"/>
              <a:t> 역 연산을 적용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수행하여 </a:t>
            </a:r>
            <a:r>
              <a:rPr lang="ko-KR" altLang="en-US" dirty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ko-KR" altLang="en-US" dirty="0" smtClean="0"/>
              <a:t>를 보여줌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7-7]</a:t>
            </a:r>
            <a:r>
              <a:rPr lang="ko-KR" altLang="en-US" dirty="0"/>
              <a:t>에서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deconv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“</a:t>
            </a:r>
            <a:r>
              <a:rPr lang="en-US" altLang="ko-KR" dirty="0" err="1" smtClean="0"/>
              <a:t>deconv</a:t>
            </a:r>
            <a:r>
              <a:rPr lang="en-US" altLang="ko-KR" dirty="0" smtClean="0"/>
              <a:t> of top 9”</a:t>
            </a:r>
            <a:r>
              <a:rPr lang="ko-KR" altLang="en-US" dirty="0" smtClean="0"/>
              <a:t>이라 </a:t>
            </a:r>
            <a:r>
              <a:rPr lang="ko-KR" altLang="en-US" dirty="0"/>
              <a:t>쓰인 영역이 이렇게 찾은 영상을 보여줌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6" y="2780928"/>
            <a:ext cx="6378724" cy="334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1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7.3.1 </a:t>
                </a:r>
                <a:r>
                  <a:rPr lang="ko-KR" altLang="en-US" dirty="0" smtClean="0"/>
                  <a:t>동기와 원리</a:t>
                </a:r>
                <a:endParaRPr lang="en-US" altLang="ko-KR" dirty="0" smtClean="0"/>
              </a:p>
              <a:p>
                <a:r>
                  <a:rPr lang="en-US" altLang="ko-KR" dirty="0" smtClean="0"/>
                  <a:t>7.3.2 </a:t>
                </a:r>
                <a:r>
                  <a:rPr lang="ko-KR" altLang="en-US" dirty="0" smtClean="0"/>
                  <a:t>알고리즘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준지도 학습이 사용하는 훈련집합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레이블이 있는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과 </a:t>
                </a:r>
                <a:r>
                  <a:rPr lang="ko-KR" altLang="en-US" dirty="0" smtClean="0"/>
                  <a:t>레이블이 </a:t>
                </a:r>
                <a:r>
                  <a:rPr lang="ko-KR" altLang="en-US" dirty="0" smtClean="0"/>
                  <a:t>없는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ko-KR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ko-KR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보통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𝑚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레이블이 없는 샘플이 훨씬 많음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레이블이 없는 데이터가 정말 도움이 되는가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그럴 수도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7-10]) </a:t>
            </a:r>
            <a:r>
              <a:rPr lang="ko-KR" altLang="en-US" dirty="0" smtClean="0"/>
              <a:t>아닐 수도 있음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7-11])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주어진 데이터의 구조에 적합한 모델을 사용하는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경우 성능 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10095"/>
            <a:ext cx="4357597" cy="193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394638"/>
            <a:ext cx="3816424" cy="213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43284"/>
            <a:ext cx="4419050" cy="228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생성 모델</a:t>
                </a:r>
                <a:endParaRPr lang="en-US" altLang="ko-KR" dirty="0" smtClean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가지고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추정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을 무시한 비지도 학습</a:t>
                </a:r>
                <a:r>
                  <a:rPr lang="en-US" altLang="ko-KR" dirty="0" smtClean="0"/>
                  <a:t>). </a:t>
                </a:r>
                <a:r>
                  <a:rPr lang="ko-KR" altLang="en-US" dirty="0" smtClean="0"/>
                  <a:t>이때 </a:t>
                </a:r>
                <a:r>
                  <a:rPr lang="en-US" altLang="ko-KR" dirty="0" smtClean="0"/>
                  <a:t>6.4.2</a:t>
                </a:r>
                <a:r>
                  <a:rPr lang="ko-KR" altLang="en-US" dirty="0" smtClean="0"/>
                  <a:t>절의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혼합을 사용한다</a:t>
                </a:r>
                <a:r>
                  <a:rPr lang="en-US" altLang="ko-KR" dirty="0" smtClean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각각의 </a:t>
                </a:r>
                <a:r>
                  <a:rPr lang="ko-KR" altLang="en-US" dirty="0" err="1" smtClean="0"/>
                  <a:t>가우시안은</a:t>
                </a:r>
                <a:r>
                  <a:rPr lang="ko-KR" altLang="en-US" dirty="0" smtClean="0"/>
                  <a:t> 자신에 속한 샘플을 보고 부류를 정한다</a:t>
                </a:r>
                <a:r>
                  <a:rPr lang="en-US" altLang="ko-KR" dirty="0" smtClean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각 부류는 자신에 속한 </a:t>
                </a:r>
                <a:r>
                  <a:rPr lang="ko-KR" altLang="en-US" dirty="0" err="1" smtClean="0"/>
                  <a:t>가우시안으로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b="1" i="0" smtClean="0">
                        <a:latin typeface="Cambria Math"/>
                      </a:rPr>
                      <m:t>|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추정한다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적용에 한계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분포에 맞는 데이터로 국한해야 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/>
                  <a:t>가우시안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혼합을 적용할 때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개수를 정확하게 알기 어려움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9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지금까지는 다음 두 조건을 만족하는 상황의 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현대에는 레이블이 있는 샘플과 없는 샘플이 섞인 상황이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비용 문제로 일부만 </a:t>
            </a:r>
            <a:r>
              <a:rPr lang="ko-KR" altLang="en-US" dirty="0" err="1" smtClean="0"/>
              <a:t>레이블링한</a:t>
            </a:r>
            <a:r>
              <a:rPr lang="ko-KR" altLang="en-US" dirty="0" smtClean="0"/>
              <a:t> 탓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 없는 샘플을 버릴 것인가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적절히 이용하는 알고리즘을 고안할 것인가</a:t>
            </a:r>
            <a:r>
              <a:rPr lang="en-US" altLang="ko-KR" dirty="0" smtClean="0"/>
              <a:t>?</a:t>
            </a:r>
          </a:p>
          <a:p>
            <a:pPr lvl="1">
              <a:buFont typeface="Wingdings"/>
              <a:buChar char="à"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준지도 학습</a:t>
            </a:r>
            <a:r>
              <a:rPr lang="ko-KR" altLang="en-US" dirty="0" smtClean="0"/>
              <a:t>의 주제</a:t>
            </a:r>
            <a:endParaRPr lang="en-US" altLang="ko-KR" dirty="0" smtClean="0"/>
          </a:p>
          <a:p>
            <a:r>
              <a:rPr lang="ko-KR" altLang="en-US" dirty="0" smtClean="0"/>
              <a:t>도메인이 다른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한국인 필체에 학습된 필기 숫자 인식기를 미국에 도입하면</a:t>
            </a:r>
            <a:r>
              <a:rPr lang="en-US" altLang="ko-KR" dirty="0" smtClean="0"/>
              <a:t>,    </a:t>
            </a:r>
            <a:r>
              <a:rPr lang="en-US" altLang="ko-KR" dirty="0" err="1" smtClean="0"/>
              <a:t>이나</a:t>
            </a:r>
            <a:r>
              <a:rPr lang="en-US" altLang="ko-KR" dirty="0" smtClean="0"/>
              <a:t>    와 </a:t>
            </a:r>
            <a:r>
              <a:rPr lang="ko-KR" altLang="en-US" dirty="0" smtClean="0"/>
              <a:t>같은 샘플에서 </a:t>
            </a:r>
            <a:r>
              <a:rPr lang="ko-KR" altLang="en-US" dirty="0" err="1" smtClean="0"/>
              <a:t>오분류</a:t>
            </a:r>
            <a:r>
              <a:rPr lang="ko-KR" altLang="en-US" dirty="0" smtClean="0"/>
              <a:t> 가능성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서로 다른 도메인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/>
              <a:t>많은 양을 새로 수집하여 처음부터 다시 학습할 것인가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조금만 수집하고 이전 분류기를 미세 조정할 것인가</a:t>
            </a:r>
            <a:r>
              <a:rPr lang="en-US" altLang="ko-KR" dirty="0" smtClean="0"/>
              <a:t>?</a:t>
            </a:r>
          </a:p>
          <a:p>
            <a:pPr marL="266700" lvl="1" indent="0">
              <a:buNone/>
            </a:pP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전이 학습</a:t>
            </a:r>
            <a:r>
              <a:rPr lang="ko-KR" altLang="en-US" dirty="0" smtClean="0">
                <a:sym typeface="Wingdings" pitchFamily="2" charset="2"/>
              </a:rPr>
              <a:t>의 주제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29153" cy="132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16216" y="5028036"/>
            <a:ext cx="216024" cy="21602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7236296" y="5028036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현대적 생성 모델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4.5.2</a:t>
                </a:r>
                <a:r>
                  <a:rPr lang="ko-KR" altLang="en-US" dirty="0" smtClean="0"/>
                  <a:t>절에서 소개한 생성 모델 </a:t>
                </a:r>
                <a:r>
                  <a:rPr lang="en-US" altLang="ko-KR" dirty="0" smtClean="0"/>
                  <a:t>GAN</a:t>
                </a:r>
                <a:r>
                  <a:rPr lang="ko-KR" altLang="en-US" dirty="0" smtClean="0"/>
                  <a:t>을 사용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가짜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샘플에 해당하는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</a:t>
                </a:r>
                <a:r>
                  <a:rPr lang="ko-KR" altLang="en-US" dirty="0" smtClean="0"/>
                  <a:t>이라는 레이블을 추가로 사용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분별기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D</a:t>
                </a:r>
                <a:r>
                  <a:rPr lang="ko-KR" altLang="en-US" dirty="0" smtClean="0"/>
                  <a:t>의 목적함수는 세 가지 항을 가짐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가짜 샘플을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 배정하는 항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ko-KR" altLang="en-US" dirty="0" smtClean="0"/>
                  <a:t> 샘플이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+1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배정되는 것을 막는 항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 샘플을 해당 부류로 배정하는 항 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7" y="3861048"/>
            <a:ext cx="4668096" cy="20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2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자가 학습</a:t>
            </a:r>
            <a:r>
              <a:rPr lang="en-US" altLang="ko-KR" baseline="30000" dirty="0" smtClean="0"/>
              <a:t>self learning</a:t>
            </a:r>
          </a:p>
          <a:p>
            <a:endParaRPr lang="en-US" altLang="ko-KR" baseline="30000" dirty="0"/>
          </a:p>
          <a:p>
            <a:endParaRPr lang="en-US" altLang="ko-KR" baseline="30000" dirty="0" smtClean="0"/>
          </a:p>
          <a:p>
            <a:endParaRPr lang="en-US" altLang="ko-KR" baseline="30000" dirty="0"/>
          </a:p>
          <a:p>
            <a:endParaRPr lang="en-US" altLang="ko-KR" baseline="30000" dirty="0" smtClean="0"/>
          </a:p>
          <a:p>
            <a:endParaRPr lang="en-US" altLang="ko-KR" baseline="30000" dirty="0"/>
          </a:p>
          <a:p>
            <a:endParaRPr lang="en-US" altLang="ko-KR" baseline="30000" dirty="0" smtClean="0"/>
          </a:p>
          <a:p>
            <a:endParaRPr lang="en-US" altLang="ko-KR" baseline="30000" dirty="0"/>
          </a:p>
          <a:p>
            <a:pPr lvl="1"/>
            <a:r>
              <a:rPr lang="ko-KR" altLang="en-US" dirty="0" smtClean="0"/>
              <a:t>소속이 애매한 샘플에 민감한 상황 발생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8422"/>
            <a:ext cx="5544616" cy="189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" y="4005065"/>
            <a:ext cx="3690642" cy="268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4221088"/>
            <a:ext cx="374441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 </a:t>
            </a:r>
            <a:r>
              <a:rPr lang="ko-KR" altLang="en-US" sz="1600" dirty="0" smtClean="0"/>
              <a:t>표시된 점은 </a:t>
            </a:r>
            <a:r>
              <a:rPr lang="ko-KR" altLang="en-US" sz="1600" dirty="0" err="1" smtClean="0"/>
              <a:t>레이블링</a:t>
            </a:r>
            <a:r>
              <a:rPr lang="ko-KR" altLang="en-US" sz="1600" dirty="0" smtClean="0"/>
              <a:t> 된 샘플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X </a:t>
            </a:r>
            <a:r>
              <a:rPr lang="ko-KR" altLang="en-US" sz="1600" dirty="0" smtClean="0"/>
              <a:t>표시된 점은 </a:t>
            </a:r>
            <a:r>
              <a:rPr lang="ko-KR" altLang="en-US" sz="1600" dirty="0" err="1" smtClean="0"/>
              <a:t>레이블링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안 된 </a:t>
            </a:r>
            <a:r>
              <a:rPr lang="ko-KR" altLang="en-US" sz="1600" dirty="0" smtClean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114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협동 학습</a:t>
                </a:r>
                <a:r>
                  <a:rPr lang="en-US" altLang="ko-KR" baseline="30000" dirty="0" smtClean="0"/>
                  <a:t>co-training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학습기</a:t>
                </a:r>
                <a:r>
                  <a:rPr lang="en-US" altLang="ko-KR" dirty="0" smtClean="0"/>
                  <a:t> 2</a:t>
                </a:r>
                <a:r>
                  <a:rPr lang="ko-KR" altLang="en-US" dirty="0" smtClean="0"/>
                  <a:t>개가 서로 협동하여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𝑒𝑥𝑝𝑎𝑛𝑑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확장하면서 발전해 감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802835" cy="421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90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 lvl="1"/>
            <a:r>
              <a:rPr lang="ko-KR" altLang="en-US" dirty="0" err="1" smtClean="0"/>
              <a:t>학습기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개가 서로 가르치는 방식으로 수정하면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200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3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그래프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 사이의 </a:t>
            </a:r>
            <a:r>
              <a:rPr lang="ko-KR" altLang="en-US" dirty="0" err="1" smtClean="0"/>
              <a:t>유사도에</a:t>
            </a:r>
            <a:r>
              <a:rPr lang="ko-KR" altLang="en-US" dirty="0" smtClean="0"/>
              <a:t> 따라 그래프를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샘플마다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이웃을 찾아 </a:t>
            </a:r>
            <a:r>
              <a:rPr lang="ko-KR" altLang="en-US" dirty="0" err="1" smtClean="0"/>
              <a:t>에지로</a:t>
            </a:r>
            <a:r>
              <a:rPr lang="ko-KR" altLang="en-US" dirty="0" smtClean="0"/>
              <a:t> 이어줌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복잡한 비선형 분포를 반영하기 위해 정교한 그래프 구축 방법 필요</a:t>
            </a:r>
            <a:endParaRPr lang="en-US" altLang="ko-KR" dirty="0"/>
          </a:p>
          <a:p>
            <a:pPr lvl="1"/>
            <a:r>
              <a:rPr lang="ko-KR" altLang="en-US" dirty="0" smtClean="0"/>
              <a:t>최소 분할 적용하여 분할선 찾음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부분집합에 속하는 샘플에 같은 부류 레이블 부여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83" y="3441518"/>
            <a:ext cx="3285158" cy="266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2040" y="345739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557447" y="3861048"/>
            <a:ext cx="374441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빨간색과 파란색 </a:t>
            </a:r>
            <a:r>
              <a:rPr lang="ko-KR" altLang="en-US" sz="1600" dirty="0" err="1" smtClean="0"/>
              <a:t>노드는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레이블링</a:t>
            </a:r>
            <a:r>
              <a:rPr lang="ko-KR" altLang="en-US" sz="1600" dirty="0" smtClean="0"/>
              <a:t> 된 샘플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흰색 </a:t>
            </a:r>
            <a:r>
              <a:rPr lang="ko-KR" altLang="en-US" sz="1600" dirty="0" err="1" smtClean="0"/>
              <a:t>노드는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레이블링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안 된 </a:t>
            </a:r>
            <a:r>
              <a:rPr lang="ko-KR" altLang="en-US" sz="1600" dirty="0" smtClean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152785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표현 변환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단계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구현하는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6.5~6.6</a:t>
            </a:r>
            <a:r>
              <a:rPr lang="ko-KR" altLang="en-US" dirty="0" smtClean="0"/>
              <a:t>절 기법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얕은 변환이라는 한계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6.7.2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ko-KR" altLang="en-US" dirty="0" err="1" smtClean="0">
                <a:sym typeface="Wingdings" pitchFamily="2" charset="2"/>
              </a:rPr>
              <a:t>적층</a:t>
            </a:r>
            <a:r>
              <a:rPr lang="ko-KR" altLang="en-US" dirty="0" smtClean="0">
                <a:sym typeface="Wingdings" pitchFamily="2" charset="2"/>
              </a:rPr>
              <a:t> 오토인코더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깊은 변환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932040" y="345739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37934" cy="1031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1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밀집 지역 회피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결정 경계가 밀집 지역을 지나면 </a:t>
            </a:r>
            <a:r>
              <a:rPr lang="ko-KR" altLang="en-US" dirty="0" err="1" smtClean="0"/>
              <a:t>오분류</a:t>
            </a:r>
            <a:r>
              <a:rPr lang="ko-KR" altLang="en-US" dirty="0" smtClean="0"/>
              <a:t> 가능성 높아짐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밀집 지역을 회피하여 결정 경계를 정함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TSVM(</a:t>
            </a:r>
            <a:r>
              <a:rPr lang="ko-KR" altLang="en-US" dirty="0" err="1" smtClean="0"/>
              <a:t>트랜스덕티브</a:t>
            </a:r>
            <a:r>
              <a:rPr lang="en-US" altLang="ko-KR" dirty="0" smtClean="0"/>
              <a:t> SVM)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932040" y="345739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05213"/>
            <a:ext cx="6968083" cy="300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01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7.4.1 </a:t>
            </a:r>
            <a:r>
              <a:rPr lang="ko-KR" altLang="en-US" dirty="0" smtClean="0"/>
              <a:t>과업 전이</a:t>
            </a:r>
            <a:endParaRPr lang="en-US" altLang="ko-KR" dirty="0" smtClean="0"/>
          </a:p>
          <a:p>
            <a:r>
              <a:rPr lang="en-US" altLang="ko-KR" dirty="0" smtClean="0"/>
              <a:t>7.4.2 </a:t>
            </a:r>
            <a:r>
              <a:rPr lang="ko-KR" altLang="en-US" dirty="0" smtClean="0"/>
              <a:t>도메인 전이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일상 생활에서 전이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피아노를 칠 줄 아는 사람은 못 치는 사람보다 바이올린을 빨리 배움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</a:t>
            </a:r>
            <a:r>
              <a:rPr lang="ko-KR" altLang="en-US" dirty="0" smtClean="0"/>
              <a:t>언어에 익숙한 학생은 </a:t>
            </a:r>
            <a:r>
              <a:rPr lang="ko-KR" altLang="en-US" dirty="0" err="1" smtClean="0"/>
              <a:t>파이썬을</a:t>
            </a:r>
            <a:r>
              <a:rPr lang="ko-KR" altLang="en-US" dirty="0" smtClean="0"/>
              <a:t> 금방 배움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영역의 공통 지식을 공유하기 때문</a:t>
            </a:r>
            <a:endParaRPr lang="en-US" altLang="ko-KR" dirty="0" smtClean="0"/>
          </a:p>
          <a:p>
            <a:r>
              <a:rPr lang="ko-KR" altLang="en-US" dirty="0" smtClean="0"/>
              <a:t>기계 학습에서 전이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어떤 도메인에서 제작한 프로그램을 데이터가 적어 애를 먹는 새로운 도메인에 적용하여 높은 성능을 얻는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</a:t>
            </a:r>
            <a:r>
              <a:rPr lang="ko-KR" altLang="en-US" dirty="0"/>
              <a:t>기계 학습에서 널리 활용되고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16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과업이 다른 경우와 도메인이 다른 경우로 구분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12360" cy="142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5" y="3212975"/>
            <a:ext cx="7879949" cy="27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8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과업 전이의 성공 사례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ILSVRC</a:t>
            </a:r>
            <a:r>
              <a:rPr lang="ko-KR" altLang="en-US" dirty="0" smtClean="0"/>
              <a:t>대회에서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16.3%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경이로운 성능 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딥러닝의</a:t>
            </a:r>
            <a:r>
              <a:rPr lang="ko-KR" altLang="en-US" dirty="0" smtClean="0"/>
              <a:t> 가능성을 입증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 등 </a:t>
            </a:r>
            <a:r>
              <a:rPr lang="ko-KR" altLang="en-US" dirty="0" smtClean="0">
                <a:solidFill>
                  <a:srgbClr val="0000FF"/>
                </a:solidFill>
              </a:rPr>
              <a:t>모든 것을 공개</a:t>
            </a:r>
            <a:r>
              <a:rPr lang="ko-KR" altLang="en-US" dirty="0" smtClean="0"/>
              <a:t>하여 전이 학습을 개척함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영상 인식에서 과업 전이가 성공함으로써 전이 학습이 뜨거운 연구 주제로 부상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55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준지도 학습과 전이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기계 학습에서 중요한 연구 주제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불완전한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레이블 정보가 없는</a:t>
            </a:r>
            <a:r>
              <a:rPr lang="en-US" altLang="ko-KR" dirty="0" smtClean="0"/>
              <a:t>)</a:t>
            </a:r>
            <a:r>
              <a:rPr lang="ko-KR" altLang="en-US" dirty="0" smtClean="0"/>
              <a:t> 데이터가 지닌 원천적 성질을 잘 이용해야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표현 학습은 이런 성질을 자동으로 알아내려는 시도이며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준지도 학습과 전이 학습의 토대가 됨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33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기성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성공적으로 학습된 신경망의 특징 추출 부분을 다른 과업에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6044856" cy="271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0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동결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7-16]</a:t>
            </a:r>
            <a:r>
              <a:rPr lang="ko-KR" altLang="en-US" dirty="0" smtClean="0"/>
              <a:t>의 파란색 실선 화살표로 표시된 층 중 하나를 골라 특징을 취함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 특징은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층을 여럿 통과하면서 정제되었으므로 얕은 신경망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MLP)</a:t>
            </a:r>
            <a:r>
              <a:rPr lang="ko-KR" altLang="en-US" dirty="0" smtClean="0"/>
              <a:t>을 사용해도 높은 성능으로 분류할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42" y="3212976"/>
            <a:ext cx="7920880" cy="14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1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미세 조정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FC </a:t>
            </a:r>
            <a:r>
              <a:rPr lang="ko-KR" altLang="en-US" dirty="0" smtClean="0"/>
              <a:t>부분을 떼어낸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구조를 덧붙여 다시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이때 </a:t>
            </a:r>
            <a:r>
              <a:rPr lang="ko-KR" altLang="en-US" dirty="0" err="1" smtClean="0"/>
              <a:t>학습률을</a:t>
            </a:r>
            <a:r>
              <a:rPr lang="ko-KR" altLang="en-US" dirty="0" smtClean="0"/>
              <a:t> 낮게 설정해야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높으면 원래 가중치가 훼손</a:t>
            </a:r>
            <a:r>
              <a:rPr lang="en-US" altLang="ko-KR" dirty="0" smtClean="0"/>
              <a:t>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2852936"/>
            <a:ext cx="791433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이후 발전한 기성 </a:t>
            </a:r>
            <a:r>
              <a:rPr lang="en-US" altLang="ko-KR" dirty="0" smtClean="0"/>
              <a:t>CNN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왜 작동할까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[Yosinski2014]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 있는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불충분한 설명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미래의 좋은 연구 주제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6231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34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도메인 전이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과업은 같은데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레이블 공간이 같음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도메인이 다른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공간이 다른 경우와 특징 공간은 같은데 확률분포가 다른 경우로 나뉨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후자를 도메인 적응이라 부름</a:t>
            </a:r>
            <a:endParaRPr lang="en-US" altLang="ko-KR" dirty="0" smtClean="0"/>
          </a:p>
          <a:p>
            <a:r>
              <a:rPr lang="ko-KR" altLang="en-US" dirty="0" smtClean="0"/>
              <a:t>도메인 적응</a:t>
            </a:r>
            <a:r>
              <a:rPr lang="en-US" altLang="ko-KR" baseline="30000" dirty="0" smtClean="0"/>
              <a:t>domain </a:t>
            </a:r>
            <a:r>
              <a:rPr lang="en-US" altLang="ko-KR" baseline="30000" dirty="0"/>
              <a:t>adaptation</a:t>
            </a:r>
            <a:r>
              <a:rPr lang="ko-KR" altLang="en-US" baseline="30000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나뭇잎 인식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원천 도메인은 따낸 나뭇잎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목표 도메인은 나무에 붙어있는 나뭇잎 영상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7837140" cy="258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도메인 전이 방법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원천 도메인의 훈련집합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목표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도메인의 </a:t>
                </a:r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목표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도메인을 위한 레이블 정보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있을 경우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지도 도메인 적응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없는 경우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비지도 도메인 적응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일부만 있는 경우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준지도 도메인 적응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로 나뉨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en-US" altLang="ko-KR" dirty="0" smtClean="0"/>
                  <a:t>[Daume2009] </a:t>
                </a:r>
                <a:r>
                  <a:rPr lang="ko-KR" altLang="en-US" dirty="0" smtClean="0"/>
                  <a:t>방법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특징 공간을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배로 확장하여 두 도메인의 확률분포를 맞춤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25144"/>
            <a:ext cx="6264696" cy="80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4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[Sun2016]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(</a:t>
            </a:r>
            <a:r>
              <a:rPr lang="en-US" altLang="ko-KR" dirty="0"/>
              <a:t>[Daume2009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비지도 도메인 적응으로 확장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7-18]</a:t>
            </a:r>
            <a:r>
              <a:rPr lang="ko-KR" altLang="en-US" dirty="0" smtClean="0"/>
              <a:t>에서 파란 점은 원천 도메인 샘플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점은 목표 도메인 샘플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화이트닝</a:t>
            </a:r>
            <a:r>
              <a:rPr lang="ko-KR" altLang="en-US" dirty="0" smtClean="0"/>
              <a:t> 변환과 </a:t>
            </a:r>
            <a:r>
              <a:rPr lang="ko-KR" altLang="en-US" dirty="0" err="1" smtClean="0"/>
              <a:t>컬러링</a:t>
            </a:r>
            <a:r>
              <a:rPr lang="ko-KR" altLang="en-US" dirty="0" smtClean="0"/>
              <a:t> 변환으로 두 도메인의 확률분포를 맞춤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14477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7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알고리즘 형태로 쓰면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7-3]</a:t>
                </a:r>
                <a:r>
                  <a:rPr lang="ko-KR" altLang="en-US" dirty="0" smtClean="0"/>
                  <a:t>으로 변환한 훈련집합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가지고 </a:t>
                </a:r>
                <a:r>
                  <a:rPr lang="ko-KR" altLang="en-US" dirty="0" err="1" smtClean="0"/>
                  <a:t>학습기를</a:t>
                </a:r>
                <a:r>
                  <a:rPr lang="ko-KR" altLang="en-US" dirty="0" smtClean="0"/>
                  <a:t> 학습한 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목표 도메인에 활용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75232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7" y="1700808"/>
            <a:ext cx="7768158" cy="192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7.1.1 </a:t>
            </a:r>
            <a:r>
              <a:rPr lang="ko-KR" altLang="en-US" dirty="0" smtClean="0"/>
              <a:t>표현 학습의 대두</a:t>
            </a:r>
            <a:endParaRPr lang="en-US" altLang="ko-KR" dirty="0" smtClean="0"/>
          </a:p>
          <a:p>
            <a:r>
              <a:rPr lang="en-US" altLang="ko-KR" dirty="0" smtClean="0"/>
              <a:t>7.1.2 </a:t>
            </a:r>
            <a:r>
              <a:rPr lang="ko-KR" altLang="en-US" dirty="0" err="1" smtClean="0"/>
              <a:t>매니폴드</a:t>
            </a:r>
            <a:r>
              <a:rPr lang="ko-KR" altLang="en-US" dirty="0" smtClean="0"/>
              <a:t> 관찰</a:t>
            </a:r>
            <a:endParaRPr lang="en-US" altLang="ko-KR" dirty="0" smtClean="0"/>
          </a:p>
          <a:p>
            <a:r>
              <a:rPr lang="en-US" altLang="ko-KR" dirty="0" smtClean="0"/>
              <a:t>7.1.3 </a:t>
            </a:r>
            <a:r>
              <a:rPr lang="ko-KR" altLang="en-US" dirty="0" err="1" smtClean="0"/>
              <a:t>프라이어를</a:t>
            </a:r>
            <a:r>
              <a:rPr lang="ko-KR" altLang="en-US" dirty="0" smtClean="0"/>
              <a:t> 이용한 변화 인자 풀어내기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표현의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692,688</a:t>
            </a:r>
            <a:r>
              <a:rPr lang="ko-KR" altLang="en-US" dirty="0" smtClean="0"/>
              <a:t>은 금액을 말할 때 편리</a:t>
            </a:r>
            <a:r>
              <a:rPr lang="en-US" altLang="ko-KR" dirty="0" smtClean="0"/>
              <a:t>, 2*2*2*2*3*14431(=692,688)</a:t>
            </a:r>
            <a:r>
              <a:rPr lang="ko-KR" altLang="en-US" dirty="0" smtClean="0"/>
              <a:t>은 공약수 구할 때 유리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음력은 달의 움직임을 </a:t>
            </a:r>
            <a:r>
              <a:rPr lang="ko-KR" altLang="en-US" dirty="0" smtClean="0"/>
              <a:t>알아내는 데 </a:t>
            </a:r>
            <a:r>
              <a:rPr lang="ko-KR" altLang="en-US" dirty="0" smtClean="0"/>
              <a:t>유리하지만</a:t>
            </a:r>
            <a:r>
              <a:rPr lang="en-US" altLang="ko-KR" dirty="0" smtClean="0"/>
              <a:t> 1</a:t>
            </a:r>
            <a:r>
              <a:rPr lang="ko-KR" altLang="en-US" dirty="0" smtClean="0"/>
              <a:t>년의 실제 길이와 차이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학습에서도 표현이 매우 중요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학습의 대두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학습에서 좋은 표현의 중요성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1-7]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3-9] </a:t>
            </a:r>
            <a:r>
              <a:rPr lang="ko-KR" altLang="en-US" dirty="0" smtClean="0"/>
              <a:t>다시 보기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3613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603030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9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학습의 대두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고전적인 기계 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수작업 특징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현대적인 기계 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표현 학습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표현 학습을 위한 문헌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ICLR(International Conference on Learning Representations)</a:t>
            </a:r>
          </a:p>
          <a:p>
            <a:pPr lvl="1"/>
            <a:r>
              <a:rPr lang="ko-KR" altLang="en-US" dirty="0" err="1" smtClean="0"/>
              <a:t>튜토리얼</a:t>
            </a:r>
            <a:r>
              <a:rPr lang="ko-KR" altLang="en-US" dirty="0" smtClean="0"/>
              <a:t> 논문 </a:t>
            </a:r>
            <a:r>
              <a:rPr lang="en-US" altLang="ko-KR" dirty="0" smtClean="0"/>
              <a:t>[Bengio2013] “Representation learning: a review and new perspective”, IEEE PAMI.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602240" cy="305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관찰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7-2]</a:t>
                </a:r>
                <a:r>
                  <a:rPr lang="ko-KR" altLang="en-US" dirty="0" smtClean="0"/>
                  <a:t>는 </a:t>
                </a:r>
                <a:r>
                  <a:rPr lang="en-US" altLang="ko-KR" i="1" dirty="0" smtClean="0"/>
                  <a:t>d</a:t>
                </a:r>
                <a:r>
                  <a:rPr lang="ko-KR" altLang="en-US" dirty="0" smtClean="0"/>
                  <a:t>차원 특징 공간의 개념도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광활한 특징 공간에서 실제로 데이터가 생성되는 부분은 매우 좁음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가상의 </a:t>
                </a:r>
                <a:r>
                  <a:rPr lang="ko-KR" altLang="en-US" dirty="0" err="1" smtClean="0"/>
                  <a:t>매니폴드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개를 예시하는데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축은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변화 인자에 해당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획의 기울음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두께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끊김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잡음 정도 등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624026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46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표현의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7.2.1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필터의 가시화</a:t>
            </a:r>
            <a:endParaRPr lang="en-US" altLang="ko-KR" dirty="0" smtClean="0"/>
          </a:p>
          <a:p>
            <a:r>
              <a:rPr lang="en-US" altLang="ko-KR" dirty="0" smtClean="0"/>
              <a:t>7.2.2 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가시화</a:t>
            </a:r>
            <a:endParaRPr lang="en-US" altLang="ko-KR" dirty="0" smtClean="0"/>
          </a:p>
          <a:p>
            <a:r>
              <a:rPr lang="en-US" altLang="ko-KR" dirty="0" smtClean="0"/>
              <a:t>7.2.3 </a:t>
            </a:r>
            <a:r>
              <a:rPr lang="ko-KR" altLang="en-US" dirty="0" smtClean="0"/>
              <a:t>영상공간으로 </a:t>
            </a:r>
            <a:r>
              <a:rPr lang="ko-KR" altLang="en-US" dirty="0" err="1" smtClean="0"/>
              <a:t>역투영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4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9085</TotalTime>
  <Words>1527</Words>
  <Application>Microsoft Office PowerPoint</Application>
  <PresentationFormat>화면 슬라이드 쇼(4:3)</PresentationFormat>
  <Paragraphs>286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굴림</vt:lpstr>
      <vt:lpstr>Arial</vt:lpstr>
      <vt:lpstr>Tahoma</vt:lpstr>
      <vt:lpstr>맑은 고딕</vt:lpstr>
      <vt:lpstr>Wingdings</vt:lpstr>
      <vt:lpstr>HY견고딕</vt:lpstr>
      <vt:lpstr>Cambria Math</vt:lpstr>
      <vt:lpstr>나눔손글씨 펜</vt:lpstr>
      <vt:lpstr>아리따M</vt:lpstr>
      <vt:lpstr>Times New Roman</vt:lpstr>
      <vt:lpstr>1_Office 테마</vt:lpstr>
      <vt:lpstr>7장. 준지도 학습과 전이 학습</vt:lpstr>
      <vt:lpstr>PREVIEW</vt:lpstr>
      <vt:lpstr>PREVIEW</vt:lpstr>
      <vt:lpstr>PowerPoint 프레젠테이션</vt:lpstr>
      <vt:lpstr>7.1 표현 학습의 중요성</vt:lpstr>
      <vt:lpstr>7.1.1 표현 학습의 대두 </vt:lpstr>
      <vt:lpstr>7.1.1 표현 학습의 대두 </vt:lpstr>
      <vt:lpstr>7.1.2 매니폴드 관찰 </vt:lpstr>
      <vt:lpstr>7.2 내부 표현의 이해</vt:lpstr>
      <vt:lpstr>7.2 내부 표현의 이해</vt:lpstr>
      <vt:lpstr>7.2.1 컨볼루션 필터의 가시화</vt:lpstr>
      <vt:lpstr>7.2.1 컨볼루션 필터의 가시화</vt:lpstr>
      <vt:lpstr>7.2.2 특징 맵의 가시화</vt:lpstr>
      <vt:lpstr>7.2.2 특징 맵의 가시화</vt:lpstr>
      <vt:lpstr>7.2.3 영상 공간으로 역투영</vt:lpstr>
      <vt:lpstr>7.2.3 영상 공간으로 역투영</vt:lpstr>
      <vt:lpstr>7.3 준지도 학습</vt:lpstr>
      <vt:lpstr>7.3.1 동기와 원리</vt:lpstr>
      <vt:lpstr>7.3.2 알고리즘</vt:lpstr>
      <vt:lpstr>7.3.2 알고리즘</vt:lpstr>
      <vt:lpstr>7.3.2 알고리즘</vt:lpstr>
      <vt:lpstr>7.3.2 알고리즘</vt:lpstr>
      <vt:lpstr>7.3.2 알고리즘</vt:lpstr>
      <vt:lpstr>7.3.2 알고리즘</vt:lpstr>
      <vt:lpstr>7.3.2 알고리즘</vt:lpstr>
      <vt:lpstr>7.3.2 알고리즘</vt:lpstr>
      <vt:lpstr>7.4 전이 학습</vt:lpstr>
      <vt:lpstr>7.4 전이 학습</vt:lpstr>
      <vt:lpstr>7.4.1 과업 전이</vt:lpstr>
      <vt:lpstr>7.4.1 과업 전이</vt:lpstr>
      <vt:lpstr>7.4.1 과업 전이</vt:lpstr>
      <vt:lpstr>7.4.1 과업 전이</vt:lpstr>
      <vt:lpstr>7.4.1 과업 전이</vt:lpstr>
      <vt:lpstr>7.4.2 도메인 전이</vt:lpstr>
      <vt:lpstr>7.4.2 도메인 전이</vt:lpstr>
      <vt:lpstr>7.4.2 도메인 전이</vt:lpstr>
      <vt:lpstr>7.4.2 도메인 전이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706</cp:revision>
  <cp:lastPrinted>2018-02-07T02:12:07Z</cp:lastPrinted>
  <dcterms:created xsi:type="dcterms:W3CDTF">2006-10-05T04:04:58Z</dcterms:created>
  <dcterms:modified xsi:type="dcterms:W3CDTF">2018-02-22T00:51:42Z</dcterms:modified>
</cp:coreProperties>
</file>